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6" d="100"/>
          <a:sy n="86" d="100"/>
        </p:scale>
        <p:origin x="72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CE36A4-C0A3-4A5D-B1F1-2A77930984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0436A2E-31BC-4C82-81A4-874666AA0D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E30324-5C6E-4E0D-BE26-4F1212982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A58A-EF2B-48B1-8C31-364B529AB72C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D93B5B6-7AC3-4881-BB40-8474965EA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DB65C3E-9BF7-49BF-AE4C-80C328188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DD5E8-3F2E-4DDE-A107-F36040D1F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2482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515CE7-3C08-4342-85AD-6509DCF59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3FE3BE3-D78E-48FF-B25F-F29B4915C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88C6277-480B-486A-B6D3-611E0EB11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A58A-EF2B-48B1-8C31-364B529AB72C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C5576E0-2CD2-42DF-8155-A54847D10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4298EE-0B86-4F9D-9636-BA0FB2724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DD5E8-3F2E-4DDE-A107-F36040D1F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2942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AEBD7E-B3DA-4567-9F5D-F4D42C354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A8E26A0-D3C9-4670-B8AD-8133CBBC8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69DE1EC-FABA-42C4-817A-9B0B346B5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A58A-EF2B-48B1-8C31-364B529AB72C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716893-0841-45DE-B63E-14E0595C7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C900873-6D9A-445F-B062-56127827F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DD5E8-3F2E-4DDE-A107-F36040D1F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2011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E9C6BD-4022-414F-849B-2B2B51391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725E59-FCC8-488F-9CDF-E97A549B56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293D258-96BE-4A44-AF37-F708844CE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AEFD838-72FB-4A39-9194-9756C38C9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A58A-EF2B-48B1-8C31-364B529AB72C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95D5CD3-604E-439C-95BE-6D767D32C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4E38391-6E5F-4CB9-B3AA-D7D29448E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DD5E8-3F2E-4DDE-A107-F36040D1F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9049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8127A2-EE63-4071-9800-8573896E9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199106C-F5E8-4BC0-AFBE-DB27EBFA4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2DE1DA0-F59B-41D4-8071-1AA9784A98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DE39DC9-B0F2-4297-A30B-FA233E6C3D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66D51ED-E25A-4A91-B23D-CEA13ADE4D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F903DD5-AE8C-4DF8-8386-7C64A9555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A58A-EF2B-48B1-8C31-364B529AB72C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024A511-52B9-408C-A3A8-B48436420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0B029C3-82F4-4568-A39A-920A54122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DD5E8-3F2E-4DDE-A107-F36040D1F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4699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4821C5-BDFA-47E3-B9AD-815F63535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98E791-2AE3-4B84-A9A8-56FBC61DF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A58A-EF2B-48B1-8C31-364B529AB72C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47B8088-8A6D-411D-B65C-21C43DA49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D728771-472B-433D-B8CA-4A024D622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DD5E8-3F2E-4DDE-A107-F36040D1F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4765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3AB2D70-D0E6-48B5-9B76-35BBAA7A9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A58A-EF2B-48B1-8C31-364B529AB72C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F455C7A-362F-4C6B-9FFF-769366225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8D70A55-881B-4FB8-9ED5-E3B5892C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DD5E8-3F2E-4DDE-A107-F36040D1F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5572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B5D253-2C38-49BB-BC28-0344030FC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8808E56-C975-4B34-92E3-E5C511CD0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D3F6A65-0EA8-4DB0-A5DB-7AA8C69C57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840DFD2-8605-4312-AFA2-5C86169FF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A58A-EF2B-48B1-8C31-364B529AB72C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ABF221D-3DB4-4660-8655-38071D3D5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89FCCEF-203E-42D2-A26D-61F96D4F5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DD5E8-3F2E-4DDE-A107-F36040D1F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6186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1D7D7A-E0AB-4A6D-9A20-A59F005BD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1933E45-0F94-435B-9FF8-E9B4D73FFB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1C029BF-D52E-4FA3-87D2-88C25BC1A8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9482ED5-0223-4F63-BBA1-6B2860A0D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A58A-EF2B-48B1-8C31-364B529AB72C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517035E-D85D-4671-A0F7-EBA2BE1FD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9686638-70A6-4E16-AC20-F1789D52F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DD5E8-3F2E-4DDE-A107-F36040D1F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9595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04500D-1143-433F-A082-189C7CFD6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4DD8F8C-DAE0-41FA-A518-A0E21E2C8C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6465985-BD73-428A-BBF8-E87D206EB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A58A-EF2B-48B1-8C31-364B529AB72C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2B0AA35-6607-4DE1-8DD6-FB564A633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6A4BF3-8C39-459C-9102-F5EF6F2C2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DD5E8-3F2E-4DDE-A107-F36040D1F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6129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F7C8F5D-7209-46D1-B9C6-C98DE9B1C6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A9DA53F-9A96-4BFD-B968-F0330FE547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2998D57-0ACB-4692-A6C6-9982A7A06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0A58A-EF2B-48B1-8C31-364B529AB72C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68149B-0C3C-4CE8-A2DE-AF4C7B89A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4119B2E-5630-45E6-8EAE-5EBF8322D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DD5E8-3F2E-4DDE-A107-F36040D1F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6143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C6C62B2-EADE-4ED8-B54E-59F32A457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A5287BE-5072-4B71-B27F-77DE80F60D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514695E-441F-42EF-B2D8-C10281F08D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0A58A-EF2B-48B1-8C31-364B529AB72C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E9F3CDA-6993-4C77-8289-34C6C9952D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AB53C8-CAFB-430F-8A92-2B81EBB4E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DD5E8-3F2E-4DDE-A107-F36040D1F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5257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jBjqJj0nHA?feature=oembed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>
            <a:extLst>
              <a:ext uri="{FF2B5EF4-FFF2-40B4-BE49-F238E27FC236}">
                <a16:creationId xmlns:a16="http://schemas.microsoft.com/office/drawing/2014/main" id="{522003F3-038B-4C86-B476-F1E222C2DDFE}"/>
              </a:ext>
            </a:extLst>
          </p:cNvPr>
          <p:cNvSpPr/>
          <p:nvPr/>
        </p:nvSpPr>
        <p:spPr>
          <a:xfrm>
            <a:off x="0" y="0"/>
            <a:ext cx="12192000" cy="181992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" name="Inhaltsplatzhalter 13">
            <a:extLst>
              <a:ext uri="{FF2B5EF4-FFF2-40B4-BE49-F238E27FC236}">
                <a16:creationId xmlns:a16="http://schemas.microsoft.com/office/drawing/2014/main" id="{DF529DBD-42C3-46E8-8AED-137F15D605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089" y="0"/>
            <a:ext cx="5915819" cy="5915819"/>
          </a:xfrm>
        </p:spPr>
      </p:pic>
    </p:spTree>
    <p:extLst>
      <p:ext uri="{BB962C8B-B14F-4D97-AF65-F5344CB8AC3E}">
        <p14:creationId xmlns:p14="http://schemas.microsoft.com/office/powerpoint/2010/main" val="3543634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nlinemedien 4" title="HaGiL – Gemeinsam für eine handyfreie Grundschulzeit">
            <a:hlinkClick r:id="" action="ppaction://media"/>
            <a:extLst>
              <a:ext uri="{FF2B5EF4-FFF2-40B4-BE49-F238E27FC236}">
                <a16:creationId xmlns:a16="http://schemas.microsoft.com/office/drawing/2014/main" id="{1B274EF1-0D4C-4680-82F9-AA84EDFD11A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668506" y="1149350"/>
            <a:ext cx="8335919" cy="4710113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softEdge">
            <a:bevelT w="203200" h="101600" prst="cross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4734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890B94-CCBE-4C0D-9D84-38E0A7862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4201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dirty="0"/>
              <a:t>„Aber alle anderen haben schon ein Smartphone!“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423C648-10AD-49FC-86B8-51F07CCEA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81055"/>
            <a:ext cx="11004612" cy="3495907"/>
          </a:xfrm>
        </p:spPr>
        <p:txBody>
          <a:bodyPr/>
          <a:lstStyle/>
          <a:p>
            <a:pPr marL="0" indent="0">
              <a:buNone/>
            </a:pPr>
            <a:r>
              <a:rPr lang="de-DE" sz="2400" dirty="0" err="1"/>
              <a:t>HaGiL</a:t>
            </a:r>
            <a:r>
              <a:rPr lang="de-DE" sz="2400" dirty="0"/>
              <a:t> möchte genau hier ansetzen:</a:t>
            </a:r>
          </a:p>
          <a:p>
            <a:pPr marL="541338">
              <a:buFont typeface="Arial" panose="020B0604020202020204" pitchFamily="34" charset="0"/>
              <a:buChar char="•"/>
            </a:pPr>
            <a:r>
              <a:rPr lang="de-DE" sz="2400" dirty="0"/>
              <a:t>Eltern miteinander verbinden </a:t>
            </a:r>
          </a:p>
          <a:p>
            <a:pPr marL="541338">
              <a:buFont typeface="Arial" panose="020B0604020202020204" pitchFamily="34" charset="0"/>
              <a:buChar char="•"/>
            </a:pPr>
            <a:r>
              <a:rPr lang="de-DE" sz="2400" dirty="0"/>
              <a:t>Gruppendruck reduzieren </a:t>
            </a:r>
          </a:p>
          <a:p>
            <a:pPr marL="541338">
              <a:buFont typeface="Arial" panose="020B0604020202020204" pitchFamily="34" charset="0"/>
              <a:buChar char="•"/>
            </a:pPr>
            <a:r>
              <a:rPr lang="de-DE" sz="2400" dirty="0"/>
              <a:t>die Anschaffung des ersten eigenen Smartphones bewusst hinauszögern </a:t>
            </a:r>
          </a:p>
          <a:p>
            <a:pPr marL="541338">
              <a:buFont typeface="Arial" panose="020B0604020202020204" pitchFamily="34" charset="0"/>
              <a:buChar char="•"/>
            </a:pPr>
            <a:r>
              <a:rPr lang="de-DE" sz="2400" dirty="0"/>
              <a:t>gemeinsam ein Zeichen für eine handyfreie Grundschulzeit setzen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77008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890B94-CCBE-4C0D-9D84-38E0A7862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4201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dirty="0"/>
              <a:t>Was ist </a:t>
            </a:r>
            <a:r>
              <a:rPr lang="de-DE" sz="3600" dirty="0" err="1"/>
              <a:t>HaGiL</a:t>
            </a:r>
            <a:r>
              <a:rPr lang="de-DE" sz="3600" dirty="0"/>
              <a:t>?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423C648-10AD-49FC-86B8-51F07CCEA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81055"/>
            <a:ext cx="11004612" cy="3495907"/>
          </a:xfrm>
        </p:spPr>
        <p:txBody>
          <a:bodyPr/>
          <a:lstStyle/>
          <a:p>
            <a:r>
              <a:rPr lang="de-DE" sz="2400" dirty="0"/>
              <a:t>ein freiwilliger Elternpakt</a:t>
            </a:r>
          </a:p>
          <a:p>
            <a:r>
              <a:rPr lang="de-DE" sz="2400" dirty="0"/>
              <a:t>Eltern einer Klasse oder Schule erklären gemeinsam:</a:t>
            </a:r>
            <a:br>
              <a:rPr lang="de-DE" sz="2400" dirty="0"/>
            </a:br>
            <a:r>
              <a:rPr lang="de-DE" sz="2400" dirty="0"/>
              <a:t>„Unser Kind bekommt während der Grundschulzeit kein eigenes Smartphone.“</a:t>
            </a:r>
          </a:p>
          <a:p>
            <a:r>
              <a:rPr lang="de-DE" sz="2400" dirty="0" err="1"/>
              <a:t>HaGiL</a:t>
            </a:r>
            <a:r>
              <a:rPr lang="de-DE" sz="2400" dirty="0"/>
              <a:t> ist freiwillig! Es soll Gemeinsamkeit schaffen.</a:t>
            </a:r>
          </a:p>
          <a:p>
            <a:r>
              <a:rPr lang="de-DE" sz="2400" dirty="0" err="1"/>
              <a:t>HaGiL</a:t>
            </a:r>
            <a:r>
              <a:rPr lang="de-DE" sz="2400" dirty="0"/>
              <a:t> ist kein Verbot und keine schulische Regel, sondern ein selbstauferlegter Pakt.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9776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890B94-CCBE-4C0D-9D84-38E0A7862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4201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dirty="0"/>
              <a:t>Warum nur gemeinsam?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423C648-10AD-49FC-86B8-51F07CCEA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81055"/>
            <a:ext cx="11004612" cy="3495907"/>
          </a:xfrm>
        </p:spPr>
        <p:txBody>
          <a:bodyPr/>
          <a:lstStyle/>
          <a:p>
            <a:pPr marL="0" indent="0">
              <a:buNone/>
            </a:pPr>
            <a:r>
              <a:rPr lang="de-DE" sz="2400" dirty="0"/>
              <a:t>Je mehr Familien mitmachen</a:t>
            </a:r>
          </a:p>
          <a:p>
            <a:r>
              <a:rPr lang="de-DE" sz="2400" dirty="0"/>
              <a:t>desto leichter wird es für jede einzelne Familie.</a:t>
            </a:r>
          </a:p>
          <a:p>
            <a:r>
              <a:rPr lang="de-DE" sz="2400" dirty="0"/>
              <a:t>desto weniger entsteht das Gefühl, als Einzige verzichten zu müssen.</a:t>
            </a:r>
          </a:p>
          <a:p>
            <a:r>
              <a:rPr lang="de-DE" sz="2400" dirty="0"/>
              <a:t>desto weniger bestimmt der Gruppendruck, wann das erste Smartphone kommt.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60104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890B94-CCBE-4C0D-9D84-38E0A7862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4201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dirty="0" err="1"/>
              <a:t>HaGiL</a:t>
            </a:r>
            <a:r>
              <a:rPr lang="de-DE" sz="3600" dirty="0"/>
              <a:t> kennenlernen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423C648-10AD-49FC-86B8-51F07CCEA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681055"/>
            <a:ext cx="11475129" cy="3495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/>
              <a:t>🌐 </a:t>
            </a:r>
            <a:r>
              <a:rPr lang="de-DE" sz="2400" b="1" dirty="0"/>
              <a:t>Homepage 		</a:t>
            </a:r>
            <a:r>
              <a:rPr lang="de-DE" sz="2400" dirty="0"/>
              <a:t>Projekt, Hintergründe und Materialien</a:t>
            </a:r>
          </a:p>
          <a:p>
            <a:pPr marL="0" indent="0">
              <a:buNone/>
            </a:pPr>
            <a:r>
              <a:rPr lang="de-DE" sz="1600" dirty="0"/>
              <a:t>🪁   </a:t>
            </a:r>
            <a:r>
              <a:rPr lang="de-DE" sz="2400" dirty="0"/>
              <a:t> </a:t>
            </a:r>
            <a:r>
              <a:rPr lang="de-DE" sz="2400" b="1" dirty="0"/>
              <a:t>WhatsApp-Kanal 		</a:t>
            </a:r>
            <a:r>
              <a:rPr lang="de-DE" sz="2400" dirty="0"/>
              <a:t>Impulse, Informationen &amp; Neuigkeiten</a:t>
            </a:r>
          </a:p>
          <a:p>
            <a:pPr marL="0" indent="0">
              <a:buNone/>
            </a:pPr>
            <a:r>
              <a:rPr lang="de-DE" sz="2400" dirty="0"/>
              <a:t>🎬 </a:t>
            </a:r>
            <a:r>
              <a:rPr lang="de-DE" sz="2400" b="1" dirty="0"/>
              <a:t>YouTube 			</a:t>
            </a:r>
            <a:r>
              <a:rPr lang="de-DE" sz="2400" dirty="0"/>
              <a:t>Videos rund um </a:t>
            </a:r>
            <a:r>
              <a:rPr lang="de-DE" sz="2400" dirty="0" err="1"/>
              <a:t>HaGiL</a:t>
            </a:r>
            <a:r>
              <a:rPr lang="de-DE" sz="2400" dirty="0"/>
              <a:t> und </a:t>
            </a:r>
            <a:br>
              <a:rPr lang="de-DE" sz="2400" dirty="0"/>
            </a:br>
            <a:r>
              <a:rPr lang="de-DE" sz="2400" dirty="0"/>
              <a:t>				Medienprävention</a:t>
            </a:r>
          </a:p>
        </p:txBody>
      </p:sp>
      <p:pic>
        <p:nvPicPr>
          <p:cNvPr id="2050" name="Picture 2" descr="QR-Code zum HaGiL WhatsApp-Kanal">
            <a:extLst>
              <a:ext uri="{FF2B5EF4-FFF2-40B4-BE49-F238E27FC236}">
                <a16:creationId xmlns:a16="http://schemas.microsoft.com/office/drawing/2014/main" id="{CAF7641D-328E-4F12-9E59-EB010B4C7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1473" y="2447863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52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890B94-CCBE-4C0D-9D84-38E0A7862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4201"/>
            <a:ext cx="10515600" cy="1325563"/>
          </a:xfrm>
        </p:spPr>
        <p:txBody>
          <a:bodyPr>
            <a:normAutofit/>
          </a:bodyPr>
          <a:lstStyle/>
          <a:p>
            <a:r>
              <a:rPr lang="de-DE" sz="3600" dirty="0"/>
              <a:t>Und jetzt…?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423C648-10AD-49FC-86B8-51F07CCEA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81055"/>
            <a:ext cx="11004612" cy="3495907"/>
          </a:xfrm>
        </p:spPr>
        <p:txBody>
          <a:bodyPr/>
          <a:lstStyle/>
          <a:p>
            <a:r>
              <a:rPr lang="de-DE" sz="2400" dirty="0"/>
              <a:t>Ihr möchtet dabei sein? </a:t>
            </a:r>
          </a:p>
          <a:p>
            <a:r>
              <a:rPr lang="de-DE" sz="2400" dirty="0"/>
              <a:t>Am Ende des Elternabends liegt der </a:t>
            </a:r>
            <a:r>
              <a:rPr lang="de-DE" sz="2400" dirty="0" err="1"/>
              <a:t>HaGiL</a:t>
            </a:r>
            <a:r>
              <a:rPr lang="de-DE" sz="2400" dirty="0"/>
              <a:t>-Elternpakt zum Unterschreiben bereit.</a:t>
            </a:r>
          </a:p>
          <a:p>
            <a:r>
              <a:rPr lang="de-DE" sz="2400" dirty="0"/>
              <a:t>Die Teilnahme ist freiwillig.</a:t>
            </a:r>
          </a:p>
          <a:p>
            <a:r>
              <a:rPr lang="de-DE" sz="2400" dirty="0"/>
              <a:t>Wer die Idee unterstützen möchte, kann sich heute direkt eintragen oder später dazustoßen.</a:t>
            </a:r>
          </a:p>
          <a:p>
            <a:pPr marL="0" indent="0" algn="ctr">
              <a:buNone/>
            </a:pPr>
            <a:r>
              <a:rPr lang="de-DE" sz="4000" i="1" dirty="0"/>
              <a:t>Für mehr Zeit für Kindheit.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1553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60DA697-ED96-40C4-B65B-6E9B719F3FA1}"/>
              </a:ext>
            </a:extLst>
          </p:cNvPr>
          <p:cNvSpPr/>
          <p:nvPr/>
        </p:nvSpPr>
        <p:spPr>
          <a:xfrm>
            <a:off x="0" y="0"/>
            <a:ext cx="12192000" cy="187355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" name="Inhaltsplatzhalter 13">
            <a:extLst>
              <a:ext uri="{FF2B5EF4-FFF2-40B4-BE49-F238E27FC236}">
                <a16:creationId xmlns:a16="http://schemas.microsoft.com/office/drawing/2014/main" id="{DF529DBD-42C3-46E8-8AED-137F15D605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090" y="-18136"/>
            <a:ext cx="5915819" cy="5915819"/>
          </a:xfrm>
        </p:spPr>
      </p:pic>
      <p:pic>
        <p:nvPicPr>
          <p:cNvPr id="3" name="Picture 2" descr="QR-Code zum HaGiL WhatsApp-Kanal">
            <a:extLst>
              <a:ext uri="{FF2B5EF4-FFF2-40B4-BE49-F238E27FC236}">
                <a16:creationId xmlns:a16="http://schemas.microsoft.com/office/drawing/2014/main" id="{794618EC-E8E4-40A5-873F-7BF734138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5962" y="1892023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478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</Words>
  <Application>Microsoft Office PowerPoint</Application>
  <PresentationFormat>Breitbild</PresentationFormat>
  <Paragraphs>26</Paragraphs>
  <Slides>8</Slides>
  <Notes>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„Aber alle anderen haben schon ein Smartphone!“</vt:lpstr>
      <vt:lpstr>Was ist HaGiL?</vt:lpstr>
      <vt:lpstr>Warum nur gemeinsam?</vt:lpstr>
      <vt:lpstr>HaGiL kennenlernen</vt:lpstr>
      <vt:lpstr>Und jetzt…?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Timo Kasimirski</dc:creator>
  <cp:lastModifiedBy>Timo Kasimirski</cp:lastModifiedBy>
  <cp:revision>16</cp:revision>
  <dcterms:created xsi:type="dcterms:W3CDTF">2026-09-22T07:06:52Z</dcterms:created>
  <dcterms:modified xsi:type="dcterms:W3CDTF">2026-09-22T13:29:07Z</dcterms:modified>
</cp:coreProperties>
</file>